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451600" cy="93218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Odudo Soft" panose="00000500000000000000" charset="0"/>
      <p:regular r:id="rId17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A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7" autoAdjust="0"/>
    <p:restoredTop sz="91362" autoAdjust="0"/>
  </p:normalViewPr>
  <p:slideViewPr>
    <p:cSldViewPr snapToGrid="0" snapToObjects="1">
      <p:cViewPr varScale="1">
        <p:scale>
          <a:sx n="92" d="100"/>
          <a:sy n="92" d="100"/>
        </p:scale>
        <p:origin x="97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22" d="100"/>
          <a:sy n="122" d="100"/>
        </p:scale>
        <p:origin x="275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56DF789-3C36-CC41-8B84-64F9FF5824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795693" cy="4677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3DB67C6-4982-C54E-B080-994FE862DC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654414" y="0"/>
            <a:ext cx="2795693" cy="4677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64DA9-AEC4-CB41-A88E-E8D5F77552E0}" type="datetimeFigureOut">
              <a:rPr lang="de-DE" smtClean="0"/>
              <a:t>05.07.2023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A7BD461-55BA-6A48-811D-402CF81A91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54093"/>
            <a:ext cx="2795693" cy="467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C504AAD-F51A-6140-81E7-F425DF88D9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654414" y="8854093"/>
            <a:ext cx="2795693" cy="467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A9C36-B2F7-0647-AB84-D86F6B8C6E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41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95693" cy="4677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654414" y="0"/>
            <a:ext cx="2795693" cy="4677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46B8B-3428-8E4D-8582-5D561F4C13A0}" type="datetimeFigureOut">
              <a:rPr lang="de-DE" smtClean="0"/>
              <a:t>05.07.2023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165225"/>
            <a:ext cx="5591175" cy="3146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45160" y="4486116"/>
            <a:ext cx="5161280" cy="36704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54093"/>
            <a:ext cx="2795693" cy="467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654414" y="8854093"/>
            <a:ext cx="2795693" cy="467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CA0F3-CDF3-D24E-8164-910EF5AEC45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87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i_struktur-3" descr="ani_struktur-3">
            <a:hlinkClick r:id="" action="ppaction://media"/>
            <a:extLst>
              <a:ext uri="{FF2B5EF4-FFF2-40B4-BE49-F238E27FC236}">
                <a16:creationId xmlns:a16="http://schemas.microsoft.com/office/drawing/2014/main" id="{8919A470-700A-DF4D-95DF-005008C193FA}"/>
              </a:ext>
            </a:extLst>
          </p:cNvPr>
          <p:cNvPicPr>
            <a:picLocks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" r="1"/>
          <a:stretch/>
        </p:blipFill>
        <p:spPr>
          <a:xfrm>
            <a:off x="0" y="1080000"/>
            <a:ext cx="3960000" cy="5472000"/>
          </a:xfrm>
          <a:prstGeom prst="rect">
            <a:avLst/>
          </a:prstGeom>
        </p:spPr>
      </p:pic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B5A5FAFA-0AC8-7E47-BE74-3A1350CD3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848" t="4826" r="2579" b="4291"/>
          <a:stretch/>
        </p:blipFill>
        <p:spPr>
          <a:xfrm>
            <a:off x="8921579" y="449805"/>
            <a:ext cx="2898894" cy="126039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9485F4B-DCDF-0847-91AB-63AC42658C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662993" y="5752757"/>
            <a:ext cx="2157480" cy="895178"/>
          </a:xfrm>
          <a:prstGeom prst="rect">
            <a:avLst/>
          </a:prstGeom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A33E44C3-25C8-EB4B-A4E3-D6E1804EB8E1}"/>
              </a:ext>
            </a:extLst>
          </p:cNvPr>
          <p:cNvCxnSpPr>
            <a:cxnSpLocks/>
          </p:cNvCxnSpPr>
          <p:nvPr userDrawn="1"/>
        </p:nvCxnSpPr>
        <p:spPr>
          <a:xfrm>
            <a:off x="9551287" y="5778000"/>
            <a:ext cx="0" cy="1252995"/>
          </a:xfrm>
          <a:prstGeom prst="line">
            <a:avLst/>
          </a:prstGeom>
          <a:ln>
            <a:solidFill>
              <a:srgbClr val="07A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el 1">
            <a:extLst>
              <a:ext uri="{FF2B5EF4-FFF2-40B4-BE49-F238E27FC236}">
                <a16:creationId xmlns:a16="http://schemas.microsoft.com/office/drawing/2014/main" id="{67EFF9D9-A6A2-5C45-92F9-29D1499CC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2155" y="1710195"/>
            <a:ext cx="4582776" cy="2111528"/>
          </a:xfrm>
          <a:prstGeom prst="rect">
            <a:avLst/>
          </a:prstGeom>
        </p:spPr>
        <p:txBody>
          <a:bodyPr anchor="b"/>
          <a:lstStyle>
            <a:lvl1pPr algn="l">
              <a:defRPr sz="3600" b="0" i="0" baseline="0">
                <a:latin typeface="Odudo Soft" pitchFamily="2" charset="77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3" name="Untertitel 2">
            <a:extLst>
              <a:ext uri="{FF2B5EF4-FFF2-40B4-BE49-F238E27FC236}">
                <a16:creationId xmlns:a16="http://schemas.microsoft.com/office/drawing/2014/main" id="{1C4FE465-7DD9-1042-8965-C3AB8E88C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2155" y="4091353"/>
            <a:ext cx="4639124" cy="10564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tx1"/>
                </a:solidFill>
                <a:latin typeface="Odudo Sof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ED8BA6EC-D9BF-BB45-B59F-A225FE7576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11725" y="5495549"/>
            <a:ext cx="4492625" cy="1056451"/>
          </a:xfrm>
          <a:prstGeom prst="rect">
            <a:avLst/>
          </a:prstGeom>
        </p:spPr>
        <p:txBody>
          <a:bodyPr anchor="b" anchorCtr="0"/>
          <a:lstStyle>
            <a:lvl1pPr>
              <a:buFontTx/>
              <a:buNone/>
              <a:defRPr sz="1600" baseline="0">
                <a:latin typeface="Lato" panose="020F0502020204030203" pitchFamily="34" charset="0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7" name="Vertikaler Textplatzhalter 26">
            <a:extLst>
              <a:ext uri="{FF2B5EF4-FFF2-40B4-BE49-F238E27FC236}">
                <a16:creationId xmlns:a16="http://schemas.microsoft.com/office/drawing/2014/main" id="{8251B78F-4FD4-2148-B410-1D87D355DF7E}"/>
              </a:ext>
            </a:extLst>
          </p:cNvPr>
          <p:cNvSpPr>
            <a:spLocks noGrp="1"/>
          </p:cNvSpPr>
          <p:nvPr>
            <p:ph type="body" orient="vert" sz="quarter" idx="11"/>
          </p:nvPr>
        </p:nvSpPr>
        <p:spPr>
          <a:xfrm>
            <a:off x="4049126" y="1710195"/>
            <a:ext cx="319666" cy="4840594"/>
          </a:xfrm>
          <a:prstGeom prst="rect">
            <a:avLst/>
          </a:prstGeom>
        </p:spPr>
        <p:txBody>
          <a:bodyPr vert="vert270"/>
          <a:lstStyle>
            <a:lvl1pPr>
              <a:buFontTx/>
              <a:buNone/>
              <a:defRPr sz="1200" cap="all" spc="100" baseline="0">
                <a:solidFill>
                  <a:srgbClr val="07A5E0"/>
                </a:solidFill>
                <a:latin typeface="Odudo Soft" pitchFamily="2" charset="77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829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C8CA72-6F08-0843-B35C-8441A32C8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62" y="306438"/>
            <a:ext cx="6829200" cy="612876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4CC02A9-944A-0D48-B8FA-8E3B84332C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7272" y="3167063"/>
            <a:ext cx="327642" cy="3384550"/>
          </a:xfrm>
        </p:spPr>
        <p:txBody>
          <a:bodyPr/>
          <a:lstStyle/>
          <a:p>
            <a:endParaRPr lang="de-DE" sz="120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7DFE340-0929-9047-8037-C34D15CB70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1601" y="1110344"/>
            <a:ext cx="9089570" cy="54412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24">
            <a:extLst>
              <a:ext uri="{FF2B5EF4-FFF2-40B4-BE49-F238E27FC236}">
                <a16:creationId xmlns:a16="http://schemas.microsoft.com/office/drawing/2014/main" id="{ED8BA6EC-D9BF-BB45-B59F-A225FE7576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25201" y="6141279"/>
            <a:ext cx="765855" cy="410334"/>
          </a:xfrm>
          <a:prstGeom prst="rect">
            <a:avLst/>
          </a:prstGeom>
        </p:spPr>
        <p:txBody>
          <a:bodyPr anchor="b" anchorCtr="0"/>
          <a:lstStyle>
            <a:lvl1pPr algn="r">
              <a:buFontTx/>
              <a:buNone/>
              <a:defRPr sz="1100" baseline="0">
                <a:solidFill>
                  <a:srgbClr val="07A5E0"/>
                </a:solidFill>
                <a:latin typeface="Lato" panose="020F0502020204030203" pitchFamily="34" charset="0"/>
              </a:defRPr>
            </a:lvl1pPr>
          </a:lstStyle>
          <a:p>
            <a:pPr lvl="0"/>
            <a:fld id="{3D5D651F-413C-4A67-8C50-FD586B1FC6D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7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AE2FD-539E-CF45-8F72-5698CB050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2000" y="1080000"/>
            <a:ext cx="6829200" cy="612876"/>
          </a:xfrm>
          <a:prstGeom prst="rect">
            <a:avLst/>
          </a:prstGeom>
        </p:spPr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F4D0FB-1B60-A847-9A1B-BA34EB4D4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1999" y="1825625"/>
            <a:ext cx="3957047" cy="4351338"/>
          </a:xfrm>
          <a:prstGeom prst="rect">
            <a:avLst/>
          </a:prstGeom>
        </p:spPr>
        <p:txBody>
          <a:bodyPr lIns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292294-9DE7-0A4E-AE04-75D8BE67F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6752" y="1825625"/>
            <a:ext cx="3957047" cy="4351338"/>
          </a:xfrm>
          <a:prstGeom prst="rect">
            <a:avLst/>
          </a:prstGeom>
        </p:spPr>
        <p:txBody>
          <a:bodyPr lIns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B2EA8BD-7219-7349-AB48-52365EDA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47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7F2482-CC4E-B145-8088-900B22F00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0" y="1080000"/>
            <a:ext cx="4427354" cy="819138"/>
          </a:xfrm>
          <a:prstGeom prst="rect">
            <a:avLst/>
          </a:prstGeom>
        </p:spPr>
        <p:txBody>
          <a:bodyPr rIns="0"/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6" name="ani_struktur-3" descr="ani_struktur-3">
            <a:hlinkClick r:id="" action="ppaction://media"/>
            <a:extLst>
              <a:ext uri="{FF2B5EF4-FFF2-40B4-BE49-F238E27FC236}">
                <a16:creationId xmlns:a16="http://schemas.microsoft.com/office/drawing/2014/main" id="{90C067FD-1472-6245-A156-33AE7B0281C8}"/>
              </a:ext>
            </a:extLst>
          </p:cNvPr>
          <p:cNvPicPr>
            <a:picLocks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" r="1"/>
          <a:stretch/>
        </p:blipFill>
        <p:spPr>
          <a:xfrm>
            <a:off x="0" y="1080000"/>
            <a:ext cx="3960000" cy="5472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089ECE86-1299-FC44-85CF-6E1B9D2322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34" t="-34" r="35639" b="46518"/>
          <a:stretch/>
        </p:blipFill>
        <p:spPr>
          <a:xfrm>
            <a:off x="10477795" y="583257"/>
            <a:ext cx="1372335" cy="52145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E542496-FACE-4A4B-9BE3-73345BA183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9450" y="2039938"/>
            <a:ext cx="4427904" cy="4419600"/>
          </a:xfrm>
          <a:prstGeom prst="rect">
            <a:avLst/>
          </a:prstGeom>
        </p:spPr>
        <p:txBody>
          <a:bodyPr lIns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D00C09BD-2C96-7F4F-8CAA-3837216490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0000" y="720000"/>
            <a:ext cx="4325937" cy="5379720"/>
          </a:xfrm>
          <a:prstGeom prst="rect">
            <a:avLst/>
          </a:prstGeom>
          <a:solidFill>
            <a:schemeClr val="bg1"/>
          </a:solidFill>
          <a:ln w="3175">
            <a:solidFill>
              <a:srgbClr val="07A5E0"/>
            </a:solidFill>
          </a:ln>
        </p:spPr>
        <p:txBody>
          <a:bodyPr lIns="90000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8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video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media" Target="../media/media1.mp4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07EF77-CDD9-3046-8623-B1BEB34CB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9322" y="3167450"/>
            <a:ext cx="327642" cy="3384550"/>
          </a:xfrm>
          <a:prstGeom prst="rect">
            <a:avLst/>
          </a:prstGeom>
        </p:spPr>
        <p:txBody>
          <a:bodyPr vert="vert270" lIns="91440" tIns="45720" rIns="91440" bIns="45720" rtlCol="0" anchor="t" anchorCtr="0"/>
          <a:lstStyle>
            <a:lvl1pPr algn="l">
              <a:defRPr sz="1200" baseline="0">
                <a:solidFill>
                  <a:srgbClr val="07A5E0"/>
                </a:solidFill>
                <a:latin typeface="Odudo Soft" pitchFamily="2" charset="77"/>
              </a:defRPr>
            </a:lvl1pPr>
          </a:lstStyle>
          <a:p>
            <a:endParaRPr lang="de-DE" sz="1200" dirty="0"/>
          </a:p>
        </p:txBody>
      </p:sp>
      <p:pic>
        <p:nvPicPr>
          <p:cNvPr id="7" name="ani_struktur-3" descr="ani_struktur-3">
            <a:hlinkClick r:id="" action="ppaction://media"/>
            <a:extLst>
              <a:ext uri="{FF2B5EF4-FFF2-40B4-BE49-F238E27FC236}">
                <a16:creationId xmlns:a16="http://schemas.microsoft.com/office/drawing/2014/main" id="{6FDC5E16-0D7B-2240-9281-8F5218338E40}"/>
              </a:ext>
            </a:extLst>
          </p:cNvPr>
          <p:cNvPicPr>
            <a:picLocks noChangeAspect="1"/>
          </p:cNvPicPr>
          <p:nvPr userDrawn="1"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 rotWithShape="1">
          <a:blip r:embed="rId8"/>
          <a:srcRect l="6364" t="1" r="53636" b="1"/>
          <a:stretch/>
        </p:blipFill>
        <p:spPr>
          <a:xfrm>
            <a:off x="0" y="1080000"/>
            <a:ext cx="792000" cy="5472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BF3EEEF2-9D1C-0A48-B739-B874C78ACF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-34" t="-34" r="35639" b="46518"/>
          <a:stretch/>
        </p:blipFill>
        <p:spPr>
          <a:xfrm>
            <a:off x="10477795" y="245791"/>
            <a:ext cx="1372335" cy="521457"/>
          </a:xfrm>
          <a:prstGeom prst="rect">
            <a:avLst/>
          </a:prstGeom>
        </p:spPr>
      </p:pic>
      <p:sp>
        <p:nvSpPr>
          <p:cNvPr id="6" name="Textplatzhalter 24">
            <a:extLst>
              <a:ext uri="{FF2B5EF4-FFF2-40B4-BE49-F238E27FC236}">
                <a16:creationId xmlns:a16="http://schemas.microsoft.com/office/drawing/2014/main" id="{ED8BA6EC-D9BF-BB45-B59F-A225FE757662}"/>
              </a:ext>
            </a:extLst>
          </p:cNvPr>
          <p:cNvSpPr txBox="1">
            <a:spLocks/>
          </p:cNvSpPr>
          <p:nvPr userDrawn="1"/>
        </p:nvSpPr>
        <p:spPr>
          <a:xfrm>
            <a:off x="11125201" y="6141279"/>
            <a:ext cx="765855" cy="410334"/>
          </a:xfrm>
          <a:prstGeom prst="rect">
            <a:avLst/>
          </a:prstGeom>
        </p:spPr>
        <p:txBody>
          <a:bodyPr anchor="b" anchorCtr="0"/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7A5E0"/>
              </a:buClr>
              <a:buFontTx/>
              <a:buNone/>
              <a:defRPr sz="1100" kern="1200" baseline="0">
                <a:solidFill>
                  <a:srgbClr val="07A5E0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20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20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18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16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8643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2" r:id="rId3"/>
    <p:sldLayoutId id="2147483654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rgbClr val="07A5E0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7A5E0"/>
        </a:buClr>
        <a:buFont typeface="Systemschrift"/>
        <a:buChar char="|"/>
        <a:defRPr sz="2000" kern="1200" baseline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A5E0"/>
        </a:buClr>
        <a:buFont typeface="Systemschrift"/>
        <a:buChar char="|"/>
        <a:defRPr sz="2000" kern="1200" baseline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A5E0"/>
        </a:buClr>
        <a:buFont typeface="Systemschrift"/>
        <a:buChar char="|"/>
        <a:defRPr sz="2000" kern="1200" baseline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A5E0"/>
        </a:buClr>
        <a:buFont typeface="Systemschrift"/>
        <a:buChar char="|"/>
        <a:defRPr sz="1800" kern="1200" baseline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7A5E0"/>
        </a:buClr>
        <a:buFont typeface="Systemschrift"/>
        <a:buChar char="|"/>
        <a:defRPr sz="1600" kern="1200" baseline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ai.ac.a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B4E59-DAFC-A947-9586-2D6F1B734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2154" y="1710195"/>
            <a:ext cx="7130909" cy="2111528"/>
          </a:xfrm>
        </p:spPr>
        <p:txBody>
          <a:bodyPr/>
          <a:lstStyle/>
          <a:p>
            <a:r>
              <a:rPr lang="de-DE"/>
              <a:t>ASAI Master Thesis Award 2023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7DB3932-D2A9-9848-B552-489630561F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10580" y="3968085"/>
            <a:ext cx="3256675" cy="1056451"/>
          </a:xfrm>
        </p:spPr>
        <p:txBody>
          <a:bodyPr/>
          <a:lstStyle/>
          <a:p>
            <a:r>
              <a:rPr lang="de-DE"/>
              <a:t>Bernhard A. Moser</a:t>
            </a:r>
            <a:endParaRPr lang="de-DE" dirty="0"/>
          </a:p>
          <a:p>
            <a:r>
              <a:rPr lang="de-DE"/>
              <a:t>ASAI President</a:t>
            </a:r>
            <a:endParaRPr lang="de-DE" dirty="0"/>
          </a:p>
        </p:txBody>
      </p:sp>
      <p:sp>
        <p:nvSpPr>
          <p:cNvPr id="5" name="Vertikaler Textplatzhalter 4">
            <a:extLst>
              <a:ext uri="{FF2B5EF4-FFF2-40B4-BE49-F238E27FC236}">
                <a16:creationId xmlns:a16="http://schemas.microsoft.com/office/drawing/2014/main" id="{21807FBC-9D4F-8741-A5F3-F45655D5F767}"/>
              </a:ext>
            </a:extLst>
          </p:cNvPr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lang="de-DE"/>
              <a:t>05.07.2023 | TU Vienna, ASAI Networking Event  </a:t>
            </a:r>
            <a:endParaRPr lang="de-DE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D667E67C-C81E-6287-2F64-2412D1AFDA3C}"/>
              </a:ext>
            </a:extLst>
          </p:cNvPr>
          <p:cNvSpPr txBox="1">
            <a:spLocks/>
          </p:cNvSpPr>
          <p:nvPr/>
        </p:nvSpPr>
        <p:spPr>
          <a:xfrm>
            <a:off x="8319655" y="3968085"/>
            <a:ext cx="3256675" cy="1056451"/>
          </a:xfrm>
          <a:prstGeom prst="rect">
            <a:avLst/>
          </a:prstGeom>
        </p:spPr>
        <p:txBody>
          <a:bodyPr anchor="b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7A5E0"/>
              </a:buClr>
              <a:buFontTx/>
              <a:buNone/>
              <a:defRPr sz="16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20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20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18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7A5E0"/>
              </a:buClr>
              <a:buFont typeface="Systemschrift"/>
              <a:buChar char="|"/>
              <a:defRPr sz="1600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Daniela Murhammer-Sas</a:t>
            </a:r>
          </a:p>
          <a:p>
            <a:r>
              <a:rPr lang="de-DE"/>
              <a:t>Policy Officer for AI, BMK</a:t>
            </a:r>
            <a:endParaRPr lang="de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2F7314-DD79-CE95-A360-11941113BA01}"/>
              </a:ext>
            </a:extLst>
          </p:cNvPr>
          <p:cNvSpPr txBox="1"/>
          <p:nvPr/>
        </p:nvSpPr>
        <p:spPr>
          <a:xfrm>
            <a:off x="4912154" y="5696588"/>
            <a:ext cx="4565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>
                <a:solidFill>
                  <a:srgbClr val="07A5E0"/>
                </a:solidFill>
              </a:rPr>
              <a:t>Award ceremony at the ASAI Networking Event</a:t>
            </a:r>
            <a:br>
              <a:rPr lang="de-DE">
                <a:solidFill>
                  <a:srgbClr val="07A5E0"/>
                </a:solidFill>
              </a:rPr>
            </a:br>
            <a:r>
              <a:rPr lang="de-DE"/>
              <a:t>TU Vienna, 5th of July, 2023</a:t>
            </a:r>
          </a:p>
        </p:txBody>
      </p:sp>
    </p:spTree>
    <p:extLst>
      <p:ext uri="{BB962C8B-B14F-4D97-AF65-F5344CB8AC3E}">
        <p14:creationId xmlns:p14="http://schemas.microsoft.com/office/powerpoint/2010/main" val="2301239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9390A-4951-7282-14C0-A69D14317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Jury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DF470-52F9-703B-AA32-0CAC05EC6D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/>
              <a:t>Chairs</a:t>
            </a:r>
          </a:p>
          <a:p>
            <a:pPr lvl="1"/>
            <a:r>
              <a:rPr lang="de-DE"/>
              <a:t>Prof. Thomas Eiter (TU Vienna)</a:t>
            </a:r>
          </a:p>
          <a:p>
            <a:pPr lvl="1"/>
            <a:r>
              <a:rPr lang="de-DE"/>
              <a:t>Prof. Robert Legenstein (TU Graz)</a:t>
            </a:r>
          </a:p>
          <a:p>
            <a:r>
              <a:rPr lang="de-DE"/>
              <a:t>Jury</a:t>
            </a:r>
          </a:p>
          <a:p>
            <a:pPr lvl="1"/>
            <a:r>
              <a:rPr lang="de-DE"/>
              <a:t>Dietmar Jannach (AAU Klagenfurt)</a:t>
            </a:r>
          </a:p>
          <a:p>
            <a:pPr lvl="1"/>
            <a:r>
              <a:rPr lang="de-DE"/>
              <a:t>Martina Seidl (JKU Linz)</a:t>
            </a:r>
          </a:p>
          <a:p>
            <a:pPr lvl="1"/>
            <a:r>
              <a:rPr lang="de-DE"/>
              <a:t>Günter Klambauer (JKU Linz)</a:t>
            </a:r>
          </a:p>
          <a:p>
            <a:pPr lvl="1"/>
            <a:r>
              <a:rPr lang="de-DE"/>
              <a:t>Thomas Pock (TU Graz)</a:t>
            </a:r>
          </a:p>
          <a:p>
            <a:pPr lvl="1"/>
            <a:r>
              <a:rPr lang="de-DE"/>
              <a:t>Elisabeth Lex (TU Graz)</a:t>
            </a:r>
          </a:p>
          <a:p>
            <a:pPr lvl="1"/>
            <a:r>
              <a:rPr lang="de-DE"/>
              <a:t>Robert Peharz (TU Graz)</a:t>
            </a:r>
          </a:p>
          <a:p>
            <a:pPr lvl="1"/>
            <a:r>
              <a:rPr lang="de-DE"/>
              <a:t>Emmanuel Sallinger (TU Wien)</a:t>
            </a:r>
          </a:p>
          <a:p>
            <a:pPr lvl="1"/>
            <a:r>
              <a:rPr lang="de-DE"/>
              <a:t>Axel Polleres (WU Wien)</a:t>
            </a:r>
          </a:p>
          <a:p>
            <a:pPr lvl="1"/>
            <a:r>
              <a:rPr lang="de-DE"/>
              <a:t>Marta Sabou (WU Wien)</a:t>
            </a:r>
          </a:p>
          <a:p>
            <a:pPr marL="457200" lvl="1" indent="0">
              <a:buNone/>
            </a:pPr>
            <a:endParaRPr lang="de-DE"/>
          </a:p>
          <a:p>
            <a:pPr marL="457200" lvl="1" indent="0">
              <a:buNone/>
            </a:pPr>
            <a:endParaRPr lang="de-DE"/>
          </a:p>
          <a:p>
            <a:pPr lvl="1"/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7F9B1-A87F-14C1-8BD6-F0A100D8B3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3819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24F57-B59D-A932-A339-C169E185E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Awards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3B001-31D2-4E91-E70E-15E1FFBC85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3200" b="1"/>
              <a:t>Michael Bernreiter</a:t>
            </a:r>
          </a:p>
          <a:p>
            <a:pPr lvl="1"/>
            <a:r>
              <a:rPr lang="de-DE"/>
              <a:t>„A General Framework for Choice Logics“ (2020)</a:t>
            </a:r>
          </a:p>
          <a:p>
            <a:pPr lvl="1"/>
            <a:r>
              <a:rPr lang="de-DE"/>
              <a:t>TU Vienna, Supervisors: Stefan Woltran and Jan Maly</a:t>
            </a:r>
          </a:p>
          <a:p>
            <a:endParaRPr lang="de-DE"/>
          </a:p>
          <a:p>
            <a:pPr marL="0" indent="0">
              <a:buNone/>
            </a:pPr>
            <a:r>
              <a:rPr lang="de-DE"/>
              <a:t>Jury Statement</a:t>
            </a:r>
          </a:p>
          <a:p>
            <a:pPr marL="457200" lvl="1" indent="0">
              <a:buNone/>
            </a:pPr>
            <a:r>
              <a:rPr lang="de-DE" sz="1800"/>
              <a:t>*</a:t>
            </a:r>
            <a:r>
              <a:rPr lang="de-DE"/>
              <a:t> </a:t>
            </a:r>
            <a:r>
              <a:rPr lang="de-DE" sz="1800"/>
              <a:t>Forschungsfragen sind klar herausgearbeitet und  gut motiviert</a:t>
            </a:r>
          </a:p>
          <a:p>
            <a:pPr marL="457200" lvl="1" indent="0">
              <a:buNone/>
            </a:pPr>
            <a:r>
              <a:rPr lang="de-DE" sz="1800"/>
              <a:t>* genaue Ausarbeitung, klare Struktur der Arbeit</a:t>
            </a:r>
          </a:p>
          <a:p>
            <a:pPr marL="457200" lvl="1" indent="0">
              <a:buNone/>
            </a:pPr>
            <a:r>
              <a:rPr lang="de-DE" sz="1800"/>
              <a:t>* Arbeit trägt zum Verständnis der untersuchten Formalismen bei</a:t>
            </a:r>
          </a:p>
          <a:p>
            <a:pPr marL="457200" lvl="1" indent="0">
              <a:buNone/>
            </a:pPr>
            <a:r>
              <a:rPr lang="de-DE" sz="1800"/>
              <a:t>* technisch anspruchsvolle Arbeit</a:t>
            </a:r>
          </a:p>
          <a:p>
            <a:pPr marL="457200" lvl="1" indent="0">
              <a:buNone/>
            </a:pPr>
            <a:r>
              <a:rPr lang="de-DE" sz="1800"/>
              <a:t>* Bearbeitung mehrere Fragestellung</a:t>
            </a:r>
          </a:p>
          <a:p>
            <a:pPr marL="457200" lvl="1" indent="0">
              <a:buNone/>
            </a:pPr>
            <a:r>
              <a:rPr lang="de-DE" sz="1800"/>
              <a:t>* Verbesserung des State-of-the-Art in dem Bereich</a:t>
            </a:r>
          </a:p>
          <a:p>
            <a:pPr marL="457200" lvl="1" indent="0">
              <a:buNone/>
            </a:pPr>
            <a:r>
              <a:rPr lang="de-DE" sz="1800"/>
              <a:t>* Die Ergebnisse sind sehr gut publiziert.</a:t>
            </a:r>
          </a:p>
          <a:p>
            <a:pPr lvl="2"/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50200-8BE1-7CE3-6267-37B8009296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2664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24F57-B59D-A932-A339-C169E185E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Awards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3B001-31D2-4E91-E70E-15E1FFBC85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3200" b="1"/>
              <a:t>Tobias Geibinger</a:t>
            </a:r>
          </a:p>
          <a:p>
            <a:pPr lvl="1"/>
            <a:r>
              <a:rPr lang="de-DE"/>
              <a:t>„</a:t>
            </a:r>
            <a:r>
              <a:rPr lang="en-US"/>
              <a:t>Investigating Constraint Programming and Hybrid Answer-set Solving for Industrial Test Laboratory Scheduling </a:t>
            </a:r>
            <a:r>
              <a:rPr lang="de-DE"/>
              <a:t>“ (2020)</a:t>
            </a:r>
          </a:p>
          <a:p>
            <a:pPr lvl="1"/>
            <a:r>
              <a:rPr lang="de-DE"/>
              <a:t>TU Vienna, Supervisor: Nysret Musliu</a:t>
            </a:r>
          </a:p>
          <a:p>
            <a:endParaRPr lang="de-DE"/>
          </a:p>
          <a:p>
            <a:pPr marL="0" indent="0">
              <a:buNone/>
            </a:pPr>
            <a:r>
              <a:rPr lang="de-DE"/>
              <a:t>Jury Statement:</a:t>
            </a:r>
          </a:p>
          <a:p>
            <a:pPr marL="457200" lvl="1" indent="0">
              <a:buNone/>
            </a:pPr>
            <a:r>
              <a:rPr lang="de-DE" sz="1800"/>
              <a:t>* Forschungsfragen sind klar herausgearbeitet</a:t>
            </a:r>
          </a:p>
          <a:p>
            <a:pPr marL="457200" lvl="1" indent="0">
              <a:buNone/>
            </a:pPr>
            <a:r>
              <a:rPr lang="de-DE" sz="1800"/>
              <a:t>* praktische Relevanz ist gegeben</a:t>
            </a:r>
          </a:p>
          <a:p>
            <a:pPr marL="457200" lvl="1" indent="0">
              <a:buNone/>
            </a:pPr>
            <a:r>
              <a:rPr lang="de-DE" sz="1800"/>
              <a:t>* klar strukturierte Arbeit/gute Nachvollziehbarkeit, klare Präsentation</a:t>
            </a:r>
          </a:p>
          <a:p>
            <a:pPr marL="457200" lvl="1" indent="0">
              <a:buNone/>
            </a:pPr>
            <a:r>
              <a:rPr lang="de-DE" sz="1800"/>
              <a:t>* sorgfältig durchgeführte Evaluierung</a:t>
            </a:r>
          </a:p>
          <a:p>
            <a:pPr marL="457200" lvl="1" indent="0">
              <a:buNone/>
            </a:pPr>
            <a:r>
              <a:rPr lang="de-DE" sz="1800"/>
              <a:t>* Verbesserung des State-of-the-Art in dem Bereich</a:t>
            </a:r>
          </a:p>
          <a:p>
            <a:pPr marL="457200" lvl="1" indent="0">
              <a:buNone/>
            </a:pPr>
            <a:r>
              <a:rPr lang="de-DE" sz="1800"/>
              <a:t>* Die Ergebnisse sind sehr gut publiziert.</a:t>
            </a:r>
          </a:p>
          <a:p>
            <a:pPr marL="0" indent="0">
              <a:buNone/>
            </a:pPr>
            <a:endParaRPr lang="de-DE"/>
          </a:p>
          <a:p>
            <a:pPr lvl="2"/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50200-8BE1-7CE3-6267-37B8009296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46928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66B90-AB6C-8ED1-359B-E3624ECAB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1600" y="1110344"/>
            <a:ext cx="10328563" cy="5441270"/>
          </a:xfrm>
        </p:spPr>
        <p:txBody>
          <a:bodyPr/>
          <a:lstStyle/>
          <a:p>
            <a:pPr marL="0" indent="0">
              <a:buNone/>
            </a:pPr>
            <a:endParaRPr lang="de-DE" sz="4800" b="1"/>
          </a:p>
          <a:p>
            <a:pPr marL="0" indent="0">
              <a:buNone/>
            </a:pPr>
            <a:endParaRPr lang="de-DE" sz="4800" b="1"/>
          </a:p>
        </p:txBody>
      </p:sp>
      <p:pic>
        <p:nvPicPr>
          <p:cNvPr id="1026" name="Picture 2" descr="Congratulations Colorful Typography Banner Stock Illustration - Download  Image Now - Congratulating, Banner - Sign, Web Banner - iStock">
            <a:extLst>
              <a:ext uri="{FF2B5EF4-FFF2-40B4-BE49-F238E27FC236}">
                <a16:creationId xmlns:a16="http://schemas.microsoft.com/office/drawing/2014/main" id="{9E8DA749-CD6D-AE63-3D2C-4F990335D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141" y="2165893"/>
            <a:ext cx="7157606" cy="252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B4B082-B9A8-6B98-2F48-C010950788B2}"/>
              </a:ext>
            </a:extLst>
          </p:cNvPr>
          <p:cNvSpPr txBox="1"/>
          <p:nvPr/>
        </p:nvSpPr>
        <p:spPr>
          <a:xfrm>
            <a:off x="9954491" y="6359236"/>
            <a:ext cx="1963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>
                <a:hlinkClick r:id="rId3"/>
              </a:rPr>
              <a:t>www.asai.ac.at</a:t>
            </a:r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1608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Odudo Soft</vt:lpstr>
      <vt:lpstr>Lato</vt:lpstr>
      <vt:lpstr>Systemschrift</vt:lpstr>
      <vt:lpstr>Calibri</vt:lpstr>
      <vt:lpstr>Arial</vt:lpstr>
      <vt:lpstr>Office</vt:lpstr>
      <vt:lpstr>ASAI Master Thesis Award 2023</vt:lpstr>
      <vt:lpstr>Jury</vt:lpstr>
      <vt:lpstr>Awards </vt:lpstr>
      <vt:lpstr>Awards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 E</dc:creator>
  <cp:lastModifiedBy>Bernhard Moser</cp:lastModifiedBy>
  <cp:revision>148</cp:revision>
  <cp:lastPrinted>2020-10-27T11:02:56Z</cp:lastPrinted>
  <dcterms:created xsi:type="dcterms:W3CDTF">2020-10-20T07:40:18Z</dcterms:created>
  <dcterms:modified xsi:type="dcterms:W3CDTF">2023-07-05T08:41:09Z</dcterms:modified>
</cp:coreProperties>
</file>